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4" r:id="rId5"/>
    <p:sldId id="269" r:id="rId6"/>
    <p:sldId id="268" r:id="rId7"/>
    <p:sldId id="280" r:id="rId8"/>
    <p:sldId id="258" r:id="rId9"/>
    <p:sldId id="259" r:id="rId10"/>
    <p:sldId id="260" r:id="rId11"/>
    <p:sldId id="261" r:id="rId12"/>
    <p:sldId id="281" r:id="rId13"/>
    <p:sldId id="271" r:id="rId14"/>
    <p:sldId id="275" r:id="rId15"/>
    <p:sldId id="272" r:id="rId16"/>
    <p:sldId id="273" r:id="rId17"/>
    <p:sldId id="274" r:id="rId18"/>
    <p:sldId id="277" r:id="rId19"/>
    <p:sldId id="276" r:id="rId20"/>
    <p:sldId id="279" r:id="rId21"/>
    <p:sldId id="25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9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078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950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9618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183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6116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2257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117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903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553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1123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4840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5C410-C77D-4C67-A9BF-549C9181CC43}" type="datetimeFigureOut">
              <a:rPr lang="it-IT" smtClean="0"/>
              <a:pPr/>
              <a:t>27/10/2016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022B-9F5A-48B6-81DA-B29AF1F19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9136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personaltrainer.it/cardiopatia-ischemica/malattie-cardiovascolari.html" TargetMode="External"/><Relationship Id="rId2" Type="http://schemas.openxmlformats.org/officeDocument/2006/relationships/hyperlink" Target="http://www.my-personaltrainer.it/salute/sensibilita-specifici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-personaltrainer.it/Articoli/Screen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3" y="-27384"/>
            <a:ext cx="916675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18457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Troponina T e Peptide </a:t>
            </a:r>
          </a:p>
          <a:p>
            <a:pPr algn="ctr"/>
            <a:r>
              <a:rPr lang="it-IT" sz="3600" dirty="0" err="1" smtClean="0">
                <a:solidFill>
                  <a:schemeClr val="bg1"/>
                </a:solidFill>
              </a:rPr>
              <a:t>Natriuretico</a:t>
            </a:r>
            <a:r>
              <a:rPr lang="it-IT" sz="3600" dirty="0" smtClean="0">
                <a:solidFill>
                  <a:schemeClr val="bg1"/>
                </a:solidFill>
              </a:rPr>
              <a:t> B: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utili nel predire la prognosi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nei pazienti in lista attesa per la CRT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3848" y="2564904"/>
            <a:ext cx="193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Vittorio Emanuele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Cardiologia UMG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7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ardiac_Pacing_2013_Slide_set00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ardiac_Pacing_2013_Slide_set00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8738" t="7950" r="40000" b="8891"/>
          <a:stretch>
            <a:fillRect/>
          </a:stretch>
        </p:blipFill>
        <p:spPr bwMode="auto">
          <a:xfrm>
            <a:off x="0" y="1704417"/>
            <a:ext cx="4139952" cy="503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38188" t="17240" r="9605" b="23540"/>
          <a:stretch>
            <a:fillRect/>
          </a:stretch>
        </p:blipFill>
        <p:spPr bwMode="auto">
          <a:xfrm>
            <a:off x="4283968" y="2634162"/>
            <a:ext cx="4860032" cy="41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l="4641" t="20000" r="10783" b="47297"/>
          <a:stretch>
            <a:fillRect/>
          </a:stretch>
        </p:blipFill>
        <p:spPr bwMode="auto">
          <a:xfrm>
            <a:off x="1691680" y="0"/>
            <a:ext cx="56166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 l="20000" t="53780" r="41968" b="37400"/>
          <a:stretch>
            <a:fillRect/>
          </a:stretch>
        </p:blipFill>
        <p:spPr bwMode="auto">
          <a:xfrm>
            <a:off x="4211960" y="1700808"/>
            <a:ext cx="3059832" cy="53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596336" y="116632"/>
            <a:ext cx="136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HF CRONICA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20" t="11730" r="30311" b="5111"/>
          <a:stretch>
            <a:fillRect/>
          </a:stretch>
        </p:blipFill>
        <p:spPr bwMode="auto">
          <a:xfrm>
            <a:off x="1835696" y="1700808"/>
            <a:ext cx="4968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013" t="16140" r="6213" b="20861"/>
          <a:stretch>
            <a:fillRect/>
          </a:stretch>
        </p:blipFill>
        <p:spPr bwMode="auto">
          <a:xfrm>
            <a:off x="2915816" y="37045"/>
            <a:ext cx="3024336" cy="15917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66380" r="32518" b="21650"/>
          <a:stretch>
            <a:fillRect/>
          </a:stretch>
        </p:blipFill>
        <p:spPr bwMode="auto">
          <a:xfrm rot="16200000">
            <a:off x="-1953822" y="2826030"/>
            <a:ext cx="5616624" cy="10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020272" y="692696"/>
            <a:ext cx="139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CHD STABILE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848" t="11730" r="24641" b="5741"/>
          <a:stretch>
            <a:fillRect/>
          </a:stretch>
        </p:blipFill>
        <p:spPr bwMode="auto">
          <a:xfrm>
            <a:off x="1835696" y="2064324"/>
            <a:ext cx="5256584" cy="47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861" t="23540" r="7476" b="16611"/>
          <a:stretch>
            <a:fillRect/>
          </a:stretch>
        </p:blipFill>
        <p:spPr bwMode="auto">
          <a:xfrm>
            <a:off x="2483768" y="44624"/>
            <a:ext cx="3970292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020272" y="6926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CHD ACUTA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4168" t="24800" r="3696" b="7161"/>
          <a:stretch>
            <a:fillRect/>
          </a:stretch>
        </p:blipFill>
        <p:spPr bwMode="auto">
          <a:xfrm>
            <a:off x="323528" y="2201852"/>
            <a:ext cx="8406935" cy="46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o 10"/>
          <p:cNvGrpSpPr/>
          <p:nvPr/>
        </p:nvGrpSpPr>
        <p:grpSpPr>
          <a:xfrm>
            <a:off x="0" y="0"/>
            <a:ext cx="8028384" cy="2132856"/>
            <a:chOff x="0" y="0"/>
            <a:chExt cx="8028384" cy="213285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068" t="46073" r="2433" b="15191"/>
            <a:stretch>
              <a:fillRect/>
            </a:stretch>
          </p:blipFill>
          <p:spPr bwMode="auto">
            <a:xfrm>
              <a:off x="1090831" y="0"/>
              <a:ext cx="6937553" cy="213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7135" t="21180" r="2433" b="59035"/>
            <a:stretch>
              <a:fillRect/>
            </a:stretch>
          </p:blipFill>
          <p:spPr bwMode="auto">
            <a:xfrm>
              <a:off x="0" y="0"/>
              <a:ext cx="1152128" cy="83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asellaDiTesto 13"/>
          <p:cNvSpPr txBox="1"/>
          <p:nvPr/>
        </p:nvSpPr>
        <p:spPr>
          <a:xfrm>
            <a:off x="323528" y="184482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HF ACUTA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95" t="20550" r="5268" b="18971"/>
          <a:stretch>
            <a:fillRect/>
          </a:stretch>
        </p:blipFill>
        <p:spPr bwMode="auto">
          <a:xfrm>
            <a:off x="100753" y="2348880"/>
            <a:ext cx="9049998" cy="44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o 6"/>
          <p:cNvGrpSpPr/>
          <p:nvPr/>
        </p:nvGrpSpPr>
        <p:grpSpPr>
          <a:xfrm>
            <a:off x="0" y="0"/>
            <a:ext cx="8028384" cy="2132856"/>
            <a:chOff x="0" y="0"/>
            <a:chExt cx="8028384" cy="213285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068" t="46073" r="2433" b="15191"/>
            <a:stretch>
              <a:fillRect/>
            </a:stretch>
          </p:blipFill>
          <p:spPr bwMode="auto">
            <a:xfrm>
              <a:off x="1090831" y="0"/>
              <a:ext cx="6937553" cy="213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7135" t="21180" r="2433" b="59035"/>
            <a:stretch>
              <a:fillRect/>
            </a:stretch>
          </p:blipFill>
          <p:spPr bwMode="auto">
            <a:xfrm>
              <a:off x="0" y="0"/>
              <a:ext cx="1152128" cy="83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asellaDiTesto 7"/>
          <p:cNvSpPr txBox="1"/>
          <p:nvPr/>
        </p:nvSpPr>
        <p:spPr>
          <a:xfrm>
            <a:off x="323528" y="184482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HF ACUTA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57" t="16380" r="2194" b="6761"/>
          <a:stretch>
            <a:fillRect/>
          </a:stretch>
        </p:blipFill>
        <p:spPr bwMode="auto">
          <a:xfrm>
            <a:off x="683568" y="2132856"/>
            <a:ext cx="776131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0" y="0"/>
            <a:ext cx="8028384" cy="2132856"/>
            <a:chOff x="0" y="0"/>
            <a:chExt cx="8028384" cy="213285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068" t="46073" r="2433" b="15191"/>
            <a:stretch>
              <a:fillRect/>
            </a:stretch>
          </p:blipFill>
          <p:spPr bwMode="auto">
            <a:xfrm>
              <a:off x="1090831" y="0"/>
              <a:ext cx="6937553" cy="213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7135" t="21180" r="2433" b="59035"/>
            <a:stretch>
              <a:fillRect/>
            </a:stretch>
          </p:blipFill>
          <p:spPr bwMode="auto">
            <a:xfrm>
              <a:off x="0" y="0"/>
              <a:ext cx="1152128" cy="83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sellaDiTesto 10"/>
          <p:cNvSpPr txBox="1"/>
          <p:nvPr/>
        </p:nvSpPr>
        <p:spPr>
          <a:xfrm>
            <a:off x="323528" y="184482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HF ACUTA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375" t="11730" r="51100" b="10151"/>
          <a:stretch>
            <a:fillRect/>
          </a:stretch>
        </p:blipFill>
        <p:spPr bwMode="auto">
          <a:xfrm>
            <a:off x="35496" y="0"/>
            <a:ext cx="4896544" cy="67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861" t="12201" r="2751" b="27320"/>
          <a:stretch>
            <a:fillRect/>
          </a:stretch>
        </p:blipFill>
        <p:spPr bwMode="auto">
          <a:xfrm>
            <a:off x="4932040" y="188640"/>
            <a:ext cx="413145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l="38505" t="16140" r="9521" b="7631"/>
          <a:stretch>
            <a:fillRect/>
          </a:stretch>
        </p:blipFill>
        <p:spPr bwMode="auto">
          <a:xfrm>
            <a:off x="4932040" y="2263890"/>
            <a:ext cx="4176464" cy="45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203848" y="548680"/>
            <a:ext cx="136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HF CRONICA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848" t="11730" r="7631" b="3851"/>
          <a:stretch>
            <a:fillRect/>
          </a:stretch>
        </p:blipFill>
        <p:spPr bwMode="auto">
          <a:xfrm>
            <a:off x="4317763" y="2276872"/>
            <a:ext cx="4826237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861" t="12201" r="2751" b="27320"/>
          <a:stretch>
            <a:fillRect/>
          </a:stretch>
        </p:blipFill>
        <p:spPr bwMode="auto">
          <a:xfrm>
            <a:off x="2271930" y="72008"/>
            <a:ext cx="453231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8738" t="11100" r="33618" b="6371"/>
          <a:stretch>
            <a:fillRect/>
          </a:stretch>
        </p:blipFill>
        <p:spPr bwMode="auto">
          <a:xfrm>
            <a:off x="0" y="2141476"/>
            <a:ext cx="4392488" cy="47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452320" y="260648"/>
            <a:ext cx="136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HF CRONICA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23" t="9210" r="2433" b="5741"/>
          <a:stretch>
            <a:fillRect/>
          </a:stretch>
        </p:blipFill>
        <p:spPr bwMode="auto">
          <a:xfrm>
            <a:off x="35496" y="764704"/>
            <a:ext cx="9037512" cy="603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it-IT" dirty="0" smtClean="0"/>
              <a:t>BNP – Biologia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…quindi</a:t>
            </a:r>
            <a:r>
              <a:rPr lang="it-IT" dirty="0" smtClean="0"/>
              <a:t> il BNP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124944"/>
          </a:xfrm>
        </p:spPr>
        <p:txBody>
          <a:bodyPr/>
          <a:lstStyle/>
          <a:p>
            <a:r>
              <a:rPr lang="it-IT" dirty="0" smtClean="0"/>
              <a:t>Diagnosi HF</a:t>
            </a:r>
          </a:p>
          <a:p>
            <a:r>
              <a:rPr lang="it-IT" dirty="0" smtClean="0"/>
              <a:t>Prognosi HF</a:t>
            </a:r>
          </a:p>
          <a:p>
            <a:r>
              <a:rPr lang="it-IT" dirty="0" smtClean="0"/>
              <a:t>Stratificazione HF</a:t>
            </a:r>
          </a:p>
          <a:p>
            <a:r>
              <a:rPr lang="it-IT" dirty="0" smtClean="0"/>
              <a:t>Guidare modifiche terapia HF</a:t>
            </a:r>
          </a:p>
          <a:p>
            <a:r>
              <a:rPr lang="it-IT" dirty="0" smtClean="0"/>
              <a:t>In HF acuta e in cronica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539552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…PZ</a:t>
            </a:r>
            <a:r>
              <a:rPr kumimoji="0" lang="it-IT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Lista Attesa CRT/D ?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446132" y="2708920"/>
            <a:ext cx="8280920" cy="3293209"/>
            <a:chOff x="446132" y="2708920"/>
            <a:chExt cx="8280920" cy="3293209"/>
          </a:xfrm>
        </p:grpSpPr>
        <p:sp>
          <p:nvSpPr>
            <p:cNvPr id="4" name="Rettangolo 3"/>
            <p:cNvSpPr/>
            <p:nvPr/>
          </p:nvSpPr>
          <p:spPr>
            <a:xfrm>
              <a:off x="446132" y="2708920"/>
              <a:ext cx="8280920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it-IT" b="1" i="1" dirty="0"/>
            </a:p>
            <a:p>
              <a:r>
                <a:rPr lang="it-IT" b="1" i="1" dirty="0" smtClean="0"/>
                <a:t>Il sottoscritto  DR V EMANUELE</a:t>
              </a:r>
              <a:endParaRPr lang="it-IT" b="1" i="1" dirty="0"/>
            </a:p>
            <a:p>
              <a:r>
                <a:rPr lang="it-IT" i="1" dirty="0"/>
                <a:t>ai sensi dell’art. 3.3 sul Conflitto di Interessi, pag. 17 del Reg. Applicativo dell’Accordo Stato-Regione del 5 novembre 2009, </a:t>
              </a:r>
              <a:endParaRPr lang="it-IT" i="1" dirty="0" smtClean="0"/>
            </a:p>
            <a:p>
              <a:r>
                <a:rPr lang="it-IT" dirty="0"/>
                <a:t> </a:t>
              </a:r>
            </a:p>
            <a:p>
              <a:r>
                <a:rPr lang="it-IT" dirty="0" smtClean="0"/>
                <a:t> </a:t>
              </a:r>
              <a:r>
                <a:rPr lang="it-IT" sz="2800" b="1" i="1" dirty="0" smtClean="0"/>
                <a:t>X</a:t>
              </a:r>
              <a:r>
                <a:rPr lang="it-IT" dirty="0" smtClean="0"/>
                <a:t>     </a:t>
              </a:r>
              <a:r>
                <a:rPr lang="it-IT" dirty="0" smtClean="0"/>
                <a:t> dichiara </a:t>
              </a:r>
              <a:r>
                <a:rPr lang="it-IT" i="1" dirty="0" smtClean="0"/>
                <a:t>che negli ultimi due anni </a:t>
              </a:r>
              <a:r>
                <a:rPr lang="it-IT" b="1" i="1" dirty="0" smtClean="0"/>
                <a:t>NON</a:t>
              </a:r>
              <a:r>
                <a:rPr lang="it-IT" i="1" dirty="0" smtClean="0"/>
                <a:t> ha avuto rapporti diretti di finanziamento con soggetti portatori di interessi commerciali in campo sanitario</a:t>
              </a:r>
            </a:p>
            <a:p>
              <a:endParaRPr lang="it-IT" dirty="0"/>
            </a:p>
            <a:p>
              <a:pPr lvl="0"/>
              <a:r>
                <a:rPr lang="it-IT" i="1" dirty="0" smtClean="0"/>
                <a:t>        che </a:t>
              </a:r>
              <a:r>
                <a:rPr lang="it-IT" i="1" dirty="0"/>
                <a:t>negli ultimi due anni ha avuto rapporti diretti di finanziamento con i seguenti soggetti portatori di interessi commerciali in campo sanitario: </a:t>
              </a:r>
              <a:endParaRPr lang="it-IT" i="1" dirty="0" smtClean="0"/>
            </a:p>
            <a:p>
              <a:pPr lvl="0"/>
              <a:endParaRPr lang="it-IT" dirty="0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564850" y="4149080"/>
              <a:ext cx="237436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11560" y="5085184"/>
              <a:ext cx="237436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47" y="332656"/>
            <a:ext cx="2984525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27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it-IT" dirty="0" smtClean="0"/>
              <a:t>BNP - Significato</a:t>
            </a:r>
            <a:endParaRPr lang="it-IT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1095128"/>
            <a:ext cx="863994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Il BNP possiede un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alto valore predittivo negativo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 per lo scompenso cardiaco (basso rischio di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1A9CAC"/>
                </a:solidFill>
                <a:effectLst/>
                <a:latin typeface="Lato"/>
                <a:cs typeface="Arial" pitchFamily="34" charset="0"/>
                <a:hlinkClick r:id="rId2"/>
              </a:rPr>
              <a:t>falsi negativi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a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I valori di BNP sono correlati anche alla gravità dello scompenso e della prognosi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a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Dal momento che i livelli di BNP rappresentano un fattore predittivo di morte e di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1A9CAC"/>
                </a:solidFill>
                <a:effectLst/>
                <a:latin typeface="Lato"/>
                <a:cs typeface="Arial" pitchFamily="34" charset="0"/>
                <a:hlinkClick r:id="rId3"/>
              </a:rPr>
              <a:t>eventi cardiovascolari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 in pazienti senza pregressa diagnosi di cardiopatia, l'esame viene considerato un possibile mezzo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1A9CAC"/>
                </a:solidFill>
                <a:effectLst/>
                <a:latin typeface="Lato"/>
                <a:cs typeface="Arial" pitchFamily="34" charset="0"/>
                <a:hlinkClick r:id="rId4"/>
              </a:rPr>
              <a:t>di screening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 per la presenza di scompenso cardiaco.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Lato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ato"/>
                <a:cs typeface="Arial" pitchFamily="34" charset="0"/>
              </a:rPr>
              <a:t>Nei pazienti con scompenso cardiaco la misurazione dei livelli di BNP rappresenta un mezzo potenzialmente utile per monitorare la risposta al trattamento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913" t="6690" r="23696" b="11411"/>
          <a:stretch>
            <a:fillRect/>
          </a:stretch>
        </p:blipFill>
        <p:spPr bwMode="auto">
          <a:xfrm>
            <a:off x="971600" y="44624"/>
            <a:ext cx="5842126" cy="67210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060" t="31890" r="15191" b="52990"/>
          <a:stretch>
            <a:fillRect/>
          </a:stretch>
        </p:blipFill>
        <p:spPr bwMode="auto">
          <a:xfrm rot="5400000">
            <a:off x="4993132" y="2935861"/>
            <a:ext cx="5688631" cy="77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 rot="5400000">
            <a:off x="-1152636" y="2384884"/>
            <a:ext cx="3384376" cy="43204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BNP - Diagnosi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320" t="25590" r="7158" b="5111"/>
          <a:stretch>
            <a:fillRect/>
          </a:stretch>
        </p:blipFill>
        <p:spPr bwMode="auto">
          <a:xfrm>
            <a:off x="76628" y="1296144"/>
            <a:ext cx="8959868" cy="54452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815" t="31890" r="15191" b="52990"/>
          <a:stretch>
            <a:fillRect/>
          </a:stretch>
        </p:blipFill>
        <p:spPr bwMode="auto">
          <a:xfrm>
            <a:off x="1331640" y="0"/>
            <a:ext cx="6408712" cy="7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987824" y="3645024"/>
            <a:ext cx="1296144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156176" y="4077072"/>
            <a:ext cx="1296144" cy="2160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205264" cy="5760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BNP - </a:t>
            </a:r>
            <a:r>
              <a:rPr lang="it-IT" sz="3100" dirty="0" smtClean="0"/>
              <a:t>Prognosi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848" t="23070" r="8103" b="31571"/>
          <a:stretch>
            <a:fillRect/>
          </a:stretch>
        </p:blipFill>
        <p:spPr bwMode="auto">
          <a:xfrm>
            <a:off x="143509" y="1628800"/>
            <a:ext cx="8820979" cy="35283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631" t="31890" r="15191" b="52990"/>
          <a:stretch>
            <a:fillRect/>
          </a:stretch>
        </p:blipFill>
        <p:spPr bwMode="auto">
          <a:xfrm>
            <a:off x="899592" y="332656"/>
            <a:ext cx="7344816" cy="100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792088"/>
          </a:xfrm>
        </p:spPr>
        <p:txBody>
          <a:bodyPr>
            <a:normAutofit/>
          </a:bodyPr>
          <a:lstStyle/>
          <a:p>
            <a:r>
              <a:rPr lang="it-IT" dirty="0" smtClean="0"/>
              <a:t>BNP - Stratificazione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5197" t="14791" r="6686" b="10151"/>
          <a:stretch>
            <a:fillRect/>
          </a:stretch>
        </p:blipFill>
        <p:spPr bwMode="auto">
          <a:xfrm>
            <a:off x="2188147" y="2132857"/>
            <a:ext cx="48321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1256" t="14720" r="7476" b="32260"/>
          <a:stretch>
            <a:fillRect/>
          </a:stretch>
        </p:blipFill>
        <p:spPr bwMode="auto">
          <a:xfrm>
            <a:off x="2373199" y="0"/>
            <a:ext cx="435904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ardiac_Pacing_2013_Slide_set0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ardiac_Pacing_2013_Slide_set0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115</Words>
  <Application>Microsoft Office PowerPoint</Application>
  <PresentationFormat>Presentazione su schermo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BNP – Biologia</vt:lpstr>
      <vt:lpstr>BNP - Significato</vt:lpstr>
      <vt:lpstr>Diapositiva 4</vt:lpstr>
      <vt:lpstr>BNP - Prognosi</vt:lpstr>
      <vt:lpstr>BNP - Stratificazione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…quindi il BNP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 Valerio</dc:creator>
  <cp:lastModifiedBy>user</cp:lastModifiedBy>
  <cp:revision>59</cp:revision>
  <dcterms:created xsi:type="dcterms:W3CDTF">2014-03-31T14:21:36Z</dcterms:created>
  <dcterms:modified xsi:type="dcterms:W3CDTF">2016-10-27T16:10:57Z</dcterms:modified>
</cp:coreProperties>
</file>